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44" r:id="rId2"/>
    <p:sldId id="345" r:id="rId3"/>
    <p:sldId id="346" r:id="rId4"/>
    <p:sldId id="279" r:id="rId5"/>
    <p:sldId id="280" r:id="rId6"/>
    <p:sldId id="281" r:id="rId7"/>
    <p:sldId id="282" r:id="rId8"/>
    <p:sldId id="284" r:id="rId9"/>
    <p:sldId id="285" r:id="rId10"/>
    <p:sldId id="286" r:id="rId11"/>
    <p:sldId id="318" r:id="rId12"/>
    <p:sldId id="315" r:id="rId13"/>
    <p:sldId id="317" r:id="rId14"/>
    <p:sldId id="316" r:id="rId15"/>
    <p:sldId id="319" r:id="rId16"/>
    <p:sldId id="322" r:id="rId17"/>
    <p:sldId id="323" r:id="rId18"/>
    <p:sldId id="325" r:id="rId19"/>
    <p:sldId id="326" r:id="rId20"/>
    <p:sldId id="327" r:id="rId21"/>
    <p:sldId id="337" r:id="rId22"/>
    <p:sldId id="338" r:id="rId23"/>
    <p:sldId id="339" r:id="rId24"/>
    <p:sldId id="340" r:id="rId25"/>
    <p:sldId id="320" r:id="rId26"/>
    <p:sldId id="341" r:id="rId27"/>
    <p:sldId id="343" r:id="rId28"/>
    <p:sldId id="342" r:id="rId29"/>
    <p:sldId id="288" r:id="rId30"/>
    <p:sldId id="289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884C-D78C-40C4-BB08-9476D22C564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7886-1941-4899-BCC6-29ED9BA2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1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5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4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61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6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.png"/><Relationship Id="rId7" Type="http://schemas.openxmlformats.org/officeDocument/2006/relationships/image" Target="../media/image4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5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2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10473"/>
            <a:ext cx="8239760" cy="45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5792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</p:spTree>
    <p:extLst>
      <p:ext uri="{BB962C8B-B14F-4D97-AF65-F5344CB8AC3E}">
        <p14:creationId xmlns:p14="http://schemas.microsoft.com/office/powerpoint/2010/main" val="10900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898439" y="3595418"/>
            <a:ext cx="3198066" cy="2321127"/>
            <a:chOff x="5934792" y="4243333"/>
            <a:chExt cx="3206452" cy="2317533"/>
          </a:xfrm>
        </p:grpSpPr>
        <p:pic>
          <p:nvPicPr>
            <p:cNvPr id="75" name="Picture 74" descr="https://upload.wikimedia.org/wikipedia/commons/thumb/8/88/Logistic-curve.svg/600px-Logistic-curve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896" y="4531365"/>
              <a:ext cx="3044252" cy="202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6128300" y="4243333"/>
              <a:ext cx="265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34792" y="4243333"/>
              <a:ext cx="3206452" cy="23175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49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3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7457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6249" y="5373848"/>
            <a:ext cx="657620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How to evaluate model?</a:t>
            </a:r>
          </a:p>
          <a:p>
            <a:pPr algn="ctr"/>
            <a:r>
              <a:rPr lang="en-US" sz="3200" i="1" dirty="0"/>
              <a:t>Answer: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4053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Workflow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71" name="직사각형 25"/>
          <p:cNvSpPr/>
          <p:nvPr/>
        </p:nvSpPr>
        <p:spPr>
          <a:xfrm>
            <a:off x="2350359" y="4473116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cxnSp>
        <p:nvCxnSpPr>
          <p:cNvPr id="72" name="직선 화살표 연결선 83"/>
          <p:cNvCxnSpPr>
            <a:stCxn id="71" idx="3"/>
          </p:cNvCxnSpPr>
          <p:nvPr/>
        </p:nvCxnSpPr>
        <p:spPr>
          <a:xfrm>
            <a:off x="3286464" y="5373216"/>
            <a:ext cx="2269477" cy="55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3"/>
          <p:cNvCxnSpPr/>
          <p:nvPr/>
        </p:nvCxnSpPr>
        <p:spPr>
          <a:xfrm>
            <a:off x="7222455" y="5388321"/>
            <a:ext cx="19146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5"/>
          <p:cNvSpPr/>
          <p:nvPr/>
        </p:nvSpPr>
        <p:spPr>
          <a:xfrm>
            <a:off x="9174291" y="4473116"/>
            <a:ext cx="684076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9" name="직사각형 24"/>
          <p:cNvSpPr/>
          <p:nvPr/>
        </p:nvSpPr>
        <p:spPr>
          <a:xfrm>
            <a:off x="5654410" y="4882706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3861048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5412" y="3923764"/>
            <a:ext cx="30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Prediction(test) stage</a:t>
            </a:r>
          </a:p>
        </p:txBody>
      </p:sp>
    </p:spTree>
    <p:extLst>
      <p:ext uri="{BB962C8B-B14F-4D97-AF65-F5344CB8AC3E}">
        <p14:creationId xmlns:p14="http://schemas.microsoft.com/office/powerpoint/2010/main" val="306544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322527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14655" y="1556792"/>
            <a:ext cx="4159636" cy="1908212"/>
            <a:chOff x="3490655" y="1556792"/>
            <a:chExt cx="4159636" cy="1908212"/>
          </a:xfrm>
        </p:grpSpPr>
        <p:sp>
          <p:nvSpPr>
            <p:cNvPr id="11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sp>
          <p:nvSpPr>
            <p:cNvPr id="12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3" name="직선 화살표 연결선 83"/>
            <p:cNvCxnSpPr>
              <a:stCxn id="129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31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12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Train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Validation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27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Machine Learning Algorithm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7357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Introduction to Machine Learning with Python by Andreas Muller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1" name="직선 화살표 연결선 83"/>
          <p:cNvCxnSpPr/>
          <p:nvPr/>
        </p:nvCxnSpPr>
        <p:spPr>
          <a:xfrm>
            <a:off x="9850747" y="2284841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3"/>
          <p:cNvCxnSpPr/>
          <p:nvPr/>
        </p:nvCxnSpPr>
        <p:spPr>
          <a:xfrm>
            <a:off x="10353667" y="2284842"/>
            <a:ext cx="0" cy="22602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83"/>
          <p:cNvCxnSpPr/>
          <p:nvPr/>
        </p:nvCxnSpPr>
        <p:spPr>
          <a:xfrm>
            <a:off x="6355225" y="4544211"/>
            <a:ext cx="3998443" cy="14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3"/>
          <p:cNvCxnSpPr/>
          <p:nvPr/>
        </p:nvCxnSpPr>
        <p:spPr>
          <a:xfrm>
            <a:off x="6355225" y="2888941"/>
            <a:ext cx="627" cy="16702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24"/>
          <p:cNvSpPr/>
          <p:nvPr/>
        </p:nvSpPr>
        <p:spPr>
          <a:xfrm>
            <a:off x="7212125" y="4283028"/>
            <a:ext cx="2320157" cy="552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(Minimize Cost Function)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547061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70837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95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4071" y="911037"/>
            <a:ext cx="7580935" cy="2407291"/>
            <a:chOff x="356469" y="1304764"/>
            <a:chExt cx="8350467" cy="2651652"/>
          </a:xfrm>
        </p:grpSpPr>
        <p:sp>
          <p:nvSpPr>
            <p:cNvPr id="181" name="Rectangle 180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83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1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1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5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58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92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301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82" idx="2"/>
          </p:cNvCxnSpPr>
          <p:nvPr/>
        </p:nvCxnSpPr>
        <p:spPr>
          <a:xfrm flipH="1">
            <a:off x="5367228" y="3318328"/>
            <a:ext cx="836017" cy="210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H="1">
            <a:off x="7780166" y="3337596"/>
            <a:ext cx="1155238" cy="131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3561506" y="3337596"/>
            <a:ext cx="825994" cy="144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0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83156" y="5053088"/>
            <a:ext cx="5696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183156" y="2204608"/>
            <a:ext cx="0" cy="284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69391" y="5053088"/>
            <a:ext cx="4876213" cy="45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416292" y="3381221"/>
            <a:ext cx="2510525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1322984" y="2303697"/>
            <a:ext cx="5122619" cy="2574933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324272" y="2350646"/>
            <a:ext cx="5095371" cy="1889019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01232" y="4513416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29291" y="3247307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09408" y="1853109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632727" y="2297573"/>
            <a:ext cx="1696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523708" y="4161421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330960" y="2336800"/>
            <a:ext cx="5059680" cy="2133620"/>
          </a:xfrm>
          <a:custGeom>
            <a:avLst/>
            <a:gdLst>
              <a:gd name="connsiteX0" fmla="*/ 0 w 5059680"/>
              <a:gd name="connsiteY0" fmla="*/ 0 h 2133620"/>
              <a:gd name="connsiteX1" fmla="*/ 365760 w 5059680"/>
              <a:gd name="connsiteY1" fmla="*/ 1219200 h 2133620"/>
              <a:gd name="connsiteX2" fmla="*/ 1066800 w 5059680"/>
              <a:gd name="connsiteY2" fmla="*/ 1879600 h 2133620"/>
              <a:gd name="connsiteX3" fmla="*/ 2834640 w 5059680"/>
              <a:gd name="connsiteY3" fmla="*/ 2133600 h 2133620"/>
              <a:gd name="connsiteX4" fmla="*/ 5059680 w 5059680"/>
              <a:gd name="connsiteY4" fmla="*/ 1869440 h 213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80" h="2133620">
                <a:moveTo>
                  <a:pt x="0" y="0"/>
                </a:moveTo>
                <a:cubicBezTo>
                  <a:pt x="93980" y="452966"/>
                  <a:pt x="187960" y="905933"/>
                  <a:pt x="365760" y="1219200"/>
                </a:cubicBezTo>
                <a:cubicBezTo>
                  <a:pt x="543560" y="1532467"/>
                  <a:pt x="655320" y="1727200"/>
                  <a:pt x="1066800" y="1879600"/>
                </a:cubicBezTo>
                <a:cubicBezTo>
                  <a:pt x="1478280" y="2032000"/>
                  <a:pt x="2169160" y="2135293"/>
                  <a:pt x="2834640" y="2133600"/>
                </a:cubicBezTo>
                <a:cubicBezTo>
                  <a:pt x="3500120" y="2131907"/>
                  <a:pt x="4279900" y="2000673"/>
                  <a:pt x="5059680" y="186944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256613" y="4365089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4329032" y="1849705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3360" y="1930400"/>
            <a:ext cx="1648091" cy="367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Regularization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583388" y="1697049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Getting more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Data augmentation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 L1/L2 Regularizations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Bagging (</a:t>
            </a:r>
            <a:r>
              <a:rPr lang="en-US" sz="2000" b="1" dirty="0" err="1"/>
              <a:t>b</a:t>
            </a:r>
            <a:r>
              <a:rPr lang="en-US" sz="2000" dirty="0" err="1"/>
              <a:t>oostrap</a:t>
            </a:r>
            <a:r>
              <a:rPr lang="en-US" sz="2000" dirty="0"/>
              <a:t> </a:t>
            </a:r>
            <a:r>
              <a:rPr lang="en-US" sz="2000" b="1" dirty="0"/>
              <a:t>agg</a:t>
            </a:r>
            <a:r>
              <a:rPr lang="en-US" sz="2000" dirty="0"/>
              <a:t>regat</a:t>
            </a:r>
            <a:r>
              <a:rPr lang="en-US" sz="2000" b="1" dirty="0"/>
              <a:t>ing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Pruning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Dropout/</a:t>
            </a:r>
            <a:r>
              <a:rPr lang="en-US" sz="2000" dirty="0" err="1"/>
              <a:t>DropConnect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Ensemble (stacking)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7238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3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</p:spTree>
    <p:extLst>
      <p:ext uri="{BB962C8B-B14F-4D97-AF65-F5344CB8AC3E}">
        <p14:creationId xmlns:p14="http://schemas.microsoft.com/office/powerpoint/2010/main" val="338576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6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6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7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807484" y="5359507"/>
            <a:ext cx="989468" cy="102904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60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499042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499042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8" t="-8197" r="-3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08" t="-8197" r="-2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Lasso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Ridge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 + 0 = 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 + 0 = 100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 + 5 = 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25 + 25 =</a:t>
                          </a: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618553" y="5394656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4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415072"/>
              </p:ext>
            </p:extLst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29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79" y="306515"/>
            <a:ext cx="7180829" cy="4759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153" y="5775181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313566" y="5233917"/>
            <a:ext cx="4989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[https://onlinecourses.science.psu.edu/stat857/node/158]</a:t>
            </a:r>
          </a:p>
        </p:txBody>
      </p:sp>
    </p:spTree>
    <p:extLst>
      <p:ext uri="{BB962C8B-B14F-4D97-AF65-F5344CB8AC3E}">
        <p14:creationId xmlns:p14="http://schemas.microsoft.com/office/powerpoint/2010/main" val="384378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4. Support Vector Machines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2538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67" t="19709" r="19000" b="11321"/>
          <a:stretch/>
        </p:blipFill>
        <p:spPr>
          <a:xfrm>
            <a:off x="6720840" y="812800"/>
            <a:ext cx="4343399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9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distance  from a point(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 to a line,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total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want a classifier (decision boundary) maximizing the distance (margin):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  <a:blipFill>
                <a:blip r:embed="rId3"/>
                <a:stretch>
                  <a:fillRect l="-1583" t="-2527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𝑚𝑎𝑥𝑖𝑚𝑖𝑧𝑒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   or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𝑖𝑛𝑖𝑚𝑖𝑧𝑒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a simple derivative, the </a:t>
                </a:r>
                <a:r>
                  <a:rPr lang="en-US" sz="2400" b="1" dirty="0"/>
                  <a:t>hard margin linear SVM classifier objective</a:t>
                </a:r>
                <a:r>
                  <a:rPr lang="en-US" sz="2400" dirty="0"/>
                  <a:t> is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  <a:blipFill>
                <a:blip r:embed="rId3"/>
                <a:stretch>
                  <a:fillRect l="-158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  <a:blipFill>
                <a:blip r:embed="rId5"/>
                <a:stretch>
                  <a:fillRect t="-3125" r="-593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=-1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  <a:blipFill>
                <a:blip r:embed="rId6"/>
                <a:stretch>
                  <a:fillRect t="-3125" r="-6154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50832" y="1711960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50087" y="408547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87936" y="339090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5664" y="21107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657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68748" y="1393725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6834" y="407561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73463" y="1625681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4217854"/>
            <a:ext cx="181418" cy="159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491334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39646" y="35504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3692663"/>
            <a:ext cx="654230" cy="211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2536" y="3358219"/>
            <a:ext cx="100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1993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20749" y="3003092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44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3. Linear/Logistic Regression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52026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95063" y="2276795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8900160" y="2888872"/>
            <a:ext cx="251646" cy="2708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0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418766" y="3111017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758256" y="42073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735212" y="2817752"/>
            <a:ext cx="1263824" cy="1389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34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  <a:blipFill>
                <a:blip r:embed="rId3"/>
                <a:stretch>
                  <a:fillRect l="-122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5" y="4099169"/>
            <a:ext cx="10345615" cy="27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2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429"/>
          <a:stretch/>
        </p:blipFill>
        <p:spPr>
          <a:xfrm>
            <a:off x="1635760" y="2480310"/>
            <a:ext cx="40792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29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715" y="569595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At a low polynomial degree it cannot deal with very complex datasets, and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with a high polynomial degree it creates a huge number of features, making the model too slow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5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8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199" y="5867504"/>
            <a:ext cx="8229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Creating a landmark at the location of each and every instance in the dataset increase many dimensions and thus creates a huge number of features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7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7" y="1613393"/>
            <a:ext cx="2516777" cy="1070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" y="1105989"/>
            <a:ext cx="325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-degree polynomial kernel: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95" y="1613393"/>
            <a:ext cx="6943061" cy="1897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0525" y="1039535"/>
            <a:ext cx="585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trick for a 2</a:t>
            </a:r>
            <a:r>
              <a:rPr lang="en-US" baseline="30000" dirty="0"/>
              <a:t>nd</a:t>
            </a:r>
            <a:r>
              <a:rPr lang="en-US" dirty="0"/>
              <a:t>-degree polynomial mapping: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05" y="4445097"/>
            <a:ext cx="4790259" cy="14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32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685" y="1072675"/>
            <a:ext cx="531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predictions with a </a:t>
            </a:r>
            <a:r>
              <a:rPr lang="en-US" dirty="0" err="1"/>
              <a:t>kernelized</a:t>
            </a:r>
            <a:r>
              <a:rPr lang="en-US" dirty="0"/>
              <a:t> SVM: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7" y="1701882"/>
            <a:ext cx="5826643" cy="22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8" y="4389461"/>
            <a:ext cx="5688607" cy="19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26413" y="1733478"/>
                <a:ext cx="57003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13" y="1733478"/>
                <a:ext cx="5700344" cy="492443"/>
              </a:xfrm>
              <a:prstGeom prst="rect">
                <a:avLst/>
              </a:prstGeom>
              <a:blipFill>
                <a:blip r:embed="rId3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393065" y="2794329"/>
                <a:ext cx="14011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065" y="2794329"/>
                <a:ext cx="1401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82451" y="4469401"/>
                <a:ext cx="2932213" cy="541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451" y="4469401"/>
                <a:ext cx="2932213" cy="541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66381" y="3715903"/>
            <a:ext cx="514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Normal Equation – </a:t>
            </a:r>
            <a:r>
              <a:rPr lang="en-US" sz="2000" i="1" dirty="0"/>
              <a:t>a closed-form solution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757" y="2161590"/>
            <a:ext cx="4762150" cy="31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10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94560" y="2884437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3680" y="329083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49127" y="414542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9593" y="311560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78252" y="3548269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8480" y="319939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109464" y="5539808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00770" y="524005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38589" y="494264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38817" y="4593777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869228" y="2763044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77493" y="336195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8441152" y="47339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11618" y="370408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570277" y="4136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770505" y="37878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939241" y="47847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01548" y="381617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461062" y="405632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60435" y="38999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9171" y="489679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618145" y="56513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885069" y="517075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16234" y="57021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80988" y="50135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751454" y="3983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10113" y="441641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310341" y="406754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79077" y="50643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886608" y="3799218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6096522" y="3974673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59375" y="2391973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Regression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52558" y="2456254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585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2460056"/>
            <a:ext cx="9366738" cy="39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5. Model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3389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174744"/>
            <a:ext cx="5435439" cy="2763016"/>
          </a:xfrm>
          <a:prstGeom prst="rect">
            <a:avLst/>
          </a:prstGeom>
        </p:spPr>
      </p:pic>
      <p:pic>
        <p:nvPicPr>
          <p:cNvPr id="10242" name="Picture 2" descr="Image result for classification vs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9235"/>
            <a:ext cx="4762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43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1219" y="1040190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Regression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06" y="1466335"/>
            <a:ext cx="2959864" cy="548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3085" y="1515526"/>
            <a:ext cx="248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Absolute Error: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06" y="2275506"/>
            <a:ext cx="3118936" cy="548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3085" y="2353727"/>
            <a:ext cx="280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Square Error: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4269" y="2872435"/>
            <a:ext cx="553998" cy="644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0259" y="3761044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Classification</a:t>
            </a:r>
            <a:r>
              <a:rPr lang="en-US" dirty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3085" y="4232937"/>
            <a:ext cx="323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05" y="3886200"/>
            <a:ext cx="4563795" cy="21678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4120" y="347115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sp>
        <p:nvSpPr>
          <p:cNvPr id="16" name="Right Arrow 15"/>
          <p:cNvSpPr/>
          <p:nvPr/>
        </p:nvSpPr>
        <p:spPr>
          <a:xfrm flipH="1">
            <a:off x="5111931" y="4693920"/>
            <a:ext cx="668475" cy="276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2117" y="5239735"/>
            <a:ext cx="337969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 (True)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0177" y="1799329"/>
            <a:ext cx="34662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!(True)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177" y="5239735"/>
            <a:ext cx="350847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 (False)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2117" y="1799328"/>
            <a:ext cx="337969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!(False)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6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5794" y="4036374"/>
            <a:ext cx="8159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(TP + TN)/total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 “</a:t>
            </a:r>
            <a:r>
              <a:rPr lang="ko-KR" altLang="en-US" dirty="0"/>
              <a:t>네</a:t>
            </a:r>
            <a:r>
              <a:rPr lang="en-US" altLang="ko-KR" dirty="0"/>
              <a:t>”</a:t>
            </a:r>
            <a:r>
              <a:rPr lang="ko-KR" altLang="en-US" dirty="0"/>
              <a:t>라고 했을 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</a:t>
            </a:r>
            <a:r>
              <a:rPr lang="ko-KR" altLang="en-US" dirty="0"/>
              <a:t>실제 그림이 </a:t>
            </a:r>
            <a:r>
              <a:rPr lang="en-US" altLang="ko-KR" dirty="0"/>
              <a:t>5</a:t>
            </a:r>
            <a:r>
              <a:rPr lang="ko-KR" altLang="en-US" dirty="0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Score: recall</a:t>
            </a:r>
            <a:r>
              <a:rPr lang="ko-KR" altLang="en-US" dirty="0"/>
              <a:t>과 </a:t>
            </a:r>
            <a:r>
              <a:rPr lang="en-US" altLang="ko-KR" dirty="0"/>
              <a:t>precision</a:t>
            </a:r>
            <a:r>
              <a:rPr lang="ko-KR" altLang="en-US" dirty="0"/>
              <a:t>의 조화평균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2*(Recall*Precision)/(Recall + Precision)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12526" y="1018903"/>
            <a:ext cx="6501440" cy="2547483"/>
            <a:chOff x="1760177" y="1799328"/>
            <a:chExt cx="8701634" cy="42018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17" y="2573413"/>
              <a:ext cx="5344351" cy="25385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082117" y="5239736"/>
              <a:ext cx="3379694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 (True)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0177" y="1799330"/>
              <a:ext cx="3466246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!(True)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0177" y="5239734"/>
              <a:ext cx="350847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 (False)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82117" y="1799328"/>
              <a:ext cx="337969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!(False)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296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7115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환자 </a:t>
            </a:r>
            <a:r>
              <a:rPr lang="en-US" altLang="ko-KR" dirty="0"/>
              <a:t>100</a:t>
            </a:r>
            <a:r>
              <a:rPr lang="ko-KR" altLang="en-US" dirty="0"/>
              <a:t>명 중 암환자 </a:t>
            </a:r>
            <a:r>
              <a:rPr lang="en-US" altLang="ko-KR" dirty="0"/>
              <a:t>4 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27459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27457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415241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415239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900843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900841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57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9846" y="1275919"/>
            <a:ext cx="50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아이들을 위한 동영상 추천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57" y="285442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2459" y="334541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088" y="284703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</p:spTree>
    <p:extLst>
      <p:ext uri="{BB962C8B-B14F-4D97-AF65-F5344CB8AC3E}">
        <p14:creationId xmlns:p14="http://schemas.microsoft.com/office/powerpoint/2010/main" val="3530740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8347" y="1275919"/>
            <a:ext cx="58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감시카메라에서의 예상  </a:t>
            </a:r>
            <a:r>
              <a:rPr lang="ko-KR" altLang="en-US"/>
              <a:t>범죄자 사진 보여주는 모델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137" y="2854420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3268" y="3287486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377" y="2789106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07" y="1928892"/>
            <a:ext cx="5451321" cy="3391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9" y="1339815"/>
            <a:ext cx="3686584" cy="672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594" y="1402129"/>
            <a:ext cx="240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07" y="2210054"/>
            <a:ext cx="3493686" cy="67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0" y="3230253"/>
            <a:ext cx="4582793" cy="15629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1" y="5320826"/>
            <a:ext cx="4219032" cy="4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Tradeoff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3" y="939672"/>
            <a:ext cx="6126480" cy="182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83" y="3119474"/>
            <a:ext cx="6680520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02781" y="1475397"/>
            <a:ext cx="52684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Optimize some “loss function”</a:t>
            </a:r>
          </a:p>
          <a:p>
            <a:pPr marL="342900" indent="-342900">
              <a:buAutoNum type="arabicPeriod"/>
            </a:pPr>
            <a:r>
              <a:rPr lang="en-US" sz="2000" dirty="0"/>
              <a:t>Determine coefficients(</a:t>
            </a:r>
            <a:r>
              <a:rPr lang="en-US" sz="2000" b="1" dirty="0"/>
              <a:t>w</a:t>
            </a:r>
            <a:r>
              <a:rPr lang="en-US" sz="2000" dirty="0"/>
              <a:t>) and bias(b)</a:t>
            </a:r>
          </a:p>
          <a:p>
            <a:pPr marL="342900" indent="-342900">
              <a:buAutoNum type="arabicPeriod"/>
            </a:pPr>
            <a:r>
              <a:rPr lang="en-US" sz="2000" dirty="0"/>
              <a:t>Get the signed distance(y) to the hyperplane(or line in 2D) w.r.t data sample (</a:t>
            </a:r>
            <a:r>
              <a:rPr lang="en-US" sz="2000" b="1" dirty="0"/>
              <a:t>x</a:t>
            </a:r>
            <a:r>
              <a:rPr lang="en-US" sz="2000" dirty="0"/>
              <a:t>)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marL="342900" indent="-342900">
              <a:buAutoNum type="arabicPeriod"/>
            </a:pPr>
            <a:r>
              <a:rPr lang="en-US" sz="2000" dirty="0"/>
              <a:t>Determine threshold (default: threshold=0)</a:t>
            </a:r>
          </a:p>
          <a:p>
            <a:pPr marL="342900" indent="-342900">
              <a:buAutoNum type="arabicPeriod"/>
            </a:pPr>
            <a:r>
              <a:rPr lang="en-US" sz="2000" dirty="0"/>
              <a:t>If the distance, y, is larger than the threshold,  the </a:t>
            </a:r>
            <a:r>
              <a:rPr lang="en-US" sz="2000" b="1" dirty="0"/>
              <a:t>x</a:t>
            </a:r>
            <a:r>
              <a:rPr lang="en-US" sz="2000" dirty="0"/>
              <a:t> is true.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54766" y="2834556"/>
                <a:ext cx="3553097" cy="7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000" b="0" dirty="0"/>
                  <a:t>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66" y="2834556"/>
                <a:ext cx="3553097" cy="713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6157880" y="1286693"/>
            <a:ext cx="5373932" cy="4410106"/>
            <a:chOff x="1498795" y="1112522"/>
            <a:chExt cx="5373932" cy="441010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89760" y="5138057"/>
              <a:ext cx="4693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2020389" y="1314994"/>
              <a:ext cx="21771" cy="3975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2952206" y="27693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533759" y="3302725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930614" y="3069772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952206" y="3574869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2762359" y="4167051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3409406" y="4040777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3866606" y="36837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4248912" y="4267201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3901440" y="2390504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4910328" y="27693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468010" y="4254138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278163" y="4846320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2925210" y="472004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3382410" y="4362995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3764716" y="4946470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133741" y="14913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Oval 25"/>
            <p:cNvSpPr/>
            <p:nvPr/>
          </p:nvSpPr>
          <p:spPr>
            <a:xfrm>
              <a:off x="3715294" y="2024743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/>
            <p:cNvSpPr/>
            <p:nvPr/>
          </p:nvSpPr>
          <p:spPr>
            <a:xfrm>
              <a:off x="5112149" y="1791790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Oval 27"/>
            <p:cNvSpPr/>
            <p:nvPr/>
          </p:nvSpPr>
          <p:spPr>
            <a:xfrm>
              <a:off x="4133741" y="2296887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Oval 28"/>
            <p:cNvSpPr/>
            <p:nvPr/>
          </p:nvSpPr>
          <p:spPr>
            <a:xfrm>
              <a:off x="3943894" y="2889069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Oval 29"/>
            <p:cNvSpPr/>
            <p:nvPr/>
          </p:nvSpPr>
          <p:spPr>
            <a:xfrm>
              <a:off x="4590941" y="2762795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Oval 30"/>
            <p:cNvSpPr/>
            <p:nvPr/>
          </p:nvSpPr>
          <p:spPr>
            <a:xfrm>
              <a:off x="5048141" y="24057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Oval 31"/>
            <p:cNvSpPr/>
            <p:nvPr/>
          </p:nvSpPr>
          <p:spPr>
            <a:xfrm>
              <a:off x="5430447" y="2989219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Oval 32"/>
            <p:cNvSpPr/>
            <p:nvPr/>
          </p:nvSpPr>
          <p:spPr>
            <a:xfrm>
              <a:off x="5082975" y="111252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Oval 33"/>
            <p:cNvSpPr/>
            <p:nvPr/>
          </p:nvSpPr>
          <p:spPr>
            <a:xfrm>
              <a:off x="6091863" y="14913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Oval 34"/>
            <p:cNvSpPr/>
            <p:nvPr/>
          </p:nvSpPr>
          <p:spPr>
            <a:xfrm>
              <a:off x="3649545" y="2976156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Oval 35"/>
            <p:cNvSpPr/>
            <p:nvPr/>
          </p:nvSpPr>
          <p:spPr>
            <a:xfrm>
              <a:off x="3459698" y="3568338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/>
            <p:nvPr/>
          </p:nvSpPr>
          <p:spPr>
            <a:xfrm>
              <a:off x="4106745" y="344206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/>
            <p:nvPr/>
          </p:nvSpPr>
          <p:spPr>
            <a:xfrm>
              <a:off x="4563945" y="3085013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Oval 38"/>
            <p:cNvSpPr/>
            <p:nvPr/>
          </p:nvSpPr>
          <p:spPr>
            <a:xfrm>
              <a:off x="4946251" y="3668488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211977" y="1393371"/>
              <a:ext cx="3683727" cy="36837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4053840" y="5153296"/>
                  <a:ext cx="4562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840" y="5153296"/>
                  <a:ext cx="4562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1498795" y="2989219"/>
                  <a:ext cx="4616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795" y="2989219"/>
                  <a:ext cx="4616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 rot="2679416">
                  <a:off x="4820498" y="4309918"/>
                  <a:ext cx="1505990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4820498" y="4309918"/>
                  <a:ext cx="1505990" cy="3742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 rot="2679416">
                  <a:off x="5366737" y="3821191"/>
                  <a:ext cx="1505990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5366737" y="3821191"/>
                  <a:ext cx="1505990" cy="374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 rot="2679416">
                  <a:off x="4130337" y="5003689"/>
                  <a:ext cx="1505990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4130337" y="5003689"/>
                  <a:ext cx="1505990" cy="3742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4768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402781" y="1475397"/>
            <a:ext cx="52684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Optimize some “loss function”</a:t>
            </a:r>
          </a:p>
          <a:p>
            <a:pPr marL="342900" indent="-342900">
              <a:buAutoNum type="arabicPeriod"/>
            </a:pPr>
            <a:r>
              <a:rPr lang="en-US" sz="2000" dirty="0"/>
              <a:t>Determine coefficients(</a:t>
            </a:r>
            <a:r>
              <a:rPr lang="en-US" sz="2000" b="1" dirty="0"/>
              <a:t>w</a:t>
            </a:r>
            <a:r>
              <a:rPr lang="en-US" sz="2000" dirty="0"/>
              <a:t>) and bias(b)</a:t>
            </a:r>
          </a:p>
          <a:p>
            <a:pPr marL="342900" indent="-342900">
              <a:buAutoNum type="arabicPeriod"/>
            </a:pPr>
            <a:r>
              <a:rPr lang="en-US" sz="2000" dirty="0"/>
              <a:t>Get the signed distance(y) to the hyperplane(or line in 2D) w.r.t data sample (</a:t>
            </a:r>
            <a:r>
              <a:rPr lang="en-US" sz="2000" b="1" dirty="0"/>
              <a:t>x</a:t>
            </a:r>
            <a:r>
              <a:rPr lang="en-US" sz="2000" dirty="0"/>
              <a:t>)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pPr marL="342900" indent="-342900">
              <a:buAutoNum type="arabicPeriod"/>
            </a:pPr>
            <a:r>
              <a:rPr lang="en-US" sz="2000" dirty="0"/>
              <a:t>Determine threshold (default: threshold=0)</a:t>
            </a:r>
          </a:p>
          <a:p>
            <a:pPr marL="342900" indent="-342900">
              <a:buAutoNum type="arabicPeriod"/>
            </a:pPr>
            <a:r>
              <a:rPr lang="en-US" sz="2000" dirty="0"/>
              <a:t>If the distance, y, is larger than the threshold,  the </a:t>
            </a:r>
            <a:r>
              <a:rPr lang="en-US" sz="2000" b="1" dirty="0"/>
              <a:t>x</a:t>
            </a:r>
            <a:r>
              <a:rPr lang="en-US" sz="2000" dirty="0"/>
              <a:t> is true.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54766" y="2834556"/>
                <a:ext cx="3553097" cy="7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000" b="0" i="0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2000" b="0" dirty="0"/>
                  <a:t>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66" y="2834556"/>
                <a:ext cx="3553097" cy="713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5978670" y="944879"/>
            <a:ext cx="6436687" cy="4751920"/>
            <a:chOff x="1319585" y="770708"/>
            <a:chExt cx="6436687" cy="475192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89760" y="5138057"/>
              <a:ext cx="4693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2020389" y="1314994"/>
              <a:ext cx="21771" cy="3975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2952206" y="27693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2533759" y="3302725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930614" y="3069772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952206" y="3574869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2762359" y="4167051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3409406" y="4040777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3866606" y="36837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4248912" y="4267201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3901440" y="2390504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4910328" y="276932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2468010" y="4254138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278163" y="4846320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2925210" y="4720046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3382410" y="4362995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3764716" y="4946470"/>
              <a:ext cx="182880" cy="182880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133741" y="14913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Oval 25"/>
            <p:cNvSpPr/>
            <p:nvPr/>
          </p:nvSpPr>
          <p:spPr>
            <a:xfrm>
              <a:off x="3715294" y="2024743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/>
            <p:cNvSpPr/>
            <p:nvPr/>
          </p:nvSpPr>
          <p:spPr>
            <a:xfrm>
              <a:off x="5112149" y="1791790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Oval 27"/>
            <p:cNvSpPr/>
            <p:nvPr/>
          </p:nvSpPr>
          <p:spPr>
            <a:xfrm>
              <a:off x="4133741" y="2296887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Oval 28"/>
            <p:cNvSpPr/>
            <p:nvPr/>
          </p:nvSpPr>
          <p:spPr>
            <a:xfrm>
              <a:off x="3943894" y="2889069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Oval 29"/>
            <p:cNvSpPr/>
            <p:nvPr/>
          </p:nvSpPr>
          <p:spPr>
            <a:xfrm>
              <a:off x="4590941" y="2762795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Oval 30"/>
            <p:cNvSpPr/>
            <p:nvPr/>
          </p:nvSpPr>
          <p:spPr>
            <a:xfrm>
              <a:off x="5048141" y="24057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Oval 31"/>
            <p:cNvSpPr/>
            <p:nvPr/>
          </p:nvSpPr>
          <p:spPr>
            <a:xfrm>
              <a:off x="5430447" y="2989219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Oval 32"/>
            <p:cNvSpPr/>
            <p:nvPr/>
          </p:nvSpPr>
          <p:spPr>
            <a:xfrm>
              <a:off x="5082975" y="1112522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Oval 33"/>
            <p:cNvSpPr/>
            <p:nvPr/>
          </p:nvSpPr>
          <p:spPr>
            <a:xfrm>
              <a:off x="6091863" y="149134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Oval 34"/>
            <p:cNvSpPr/>
            <p:nvPr/>
          </p:nvSpPr>
          <p:spPr>
            <a:xfrm>
              <a:off x="3649545" y="2976156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Oval 35"/>
            <p:cNvSpPr/>
            <p:nvPr/>
          </p:nvSpPr>
          <p:spPr>
            <a:xfrm>
              <a:off x="3459698" y="3568338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/>
            <p:nvPr/>
          </p:nvSpPr>
          <p:spPr>
            <a:xfrm>
              <a:off x="4106745" y="3442064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/>
            <p:nvPr/>
          </p:nvSpPr>
          <p:spPr>
            <a:xfrm>
              <a:off x="4563945" y="3085013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Oval 38"/>
            <p:cNvSpPr/>
            <p:nvPr/>
          </p:nvSpPr>
          <p:spPr>
            <a:xfrm>
              <a:off x="4946251" y="3668488"/>
              <a:ext cx="128016" cy="128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211977" y="1393371"/>
              <a:ext cx="3683727" cy="36837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4053840" y="5153296"/>
                  <a:ext cx="4562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840" y="5153296"/>
                  <a:ext cx="45627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1498795" y="2989219"/>
                  <a:ext cx="4616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795" y="2989219"/>
                  <a:ext cx="4616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 rot="2679416">
                  <a:off x="4820498" y="4309918"/>
                  <a:ext cx="1505990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4820498" y="4309918"/>
                  <a:ext cx="1505990" cy="3742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 rot="2679416">
                  <a:off x="5461605" y="3791963"/>
                  <a:ext cx="2294667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+1000=0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5461605" y="3791963"/>
                  <a:ext cx="2294667" cy="374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/>
            <p:cNvCxnSpPr/>
            <p:nvPr/>
          </p:nvCxnSpPr>
          <p:spPr>
            <a:xfrm>
              <a:off x="3050394" y="770708"/>
              <a:ext cx="3683727" cy="368372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 rot="2679416">
                  <a:off x="3996869" y="5116556"/>
                  <a:ext cx="2294667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−1000=0</m:t>
                        </m:r>
                      </m:oMath>
                    </m:oMathPara>
                  </a14:m>
                  <a:endParaRPr 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679416">
                  <a:off x="3996869" y="5116556"/>
                  <a:ext cx="2294667" cy="3742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Connector 48"/>
            <p:cNvCxnSpPr/>
            <p:nvPr/>
          </p:nvCxnSpPr>
          <p:spPr>
            <a:xfrm>
              <a:off x="1319585" y="1759563"/>
              <a:ext cx="3683727" cy="368372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1056698" y="3984062"/>
            <a:ext cx="798653" cy="749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632754" y="5294753"/>
            <a:ext cx="798653" cy="7493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77017" y="5971521"/>
            <a:ext cx="108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58943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043496" y="1124779"/>
          <a:ext cx="433407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54">
                  <a:extLst>
                    <a:ext uri="{9D8B030D-6E8A-4147-A177-3AD203B41FA5}">
                      <a16:colId xmlns:a16="http://schemas.microsoft.com/office/drawing/2014/main" val="2912855055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4093214395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2851104123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3756026185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1177672372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1507240063"/>
                    </a:ext>
                  </a:extLst>
                </a:gridCol>
                <a:gridCol w="619154">
                  <a:extLst>
                    <a:ext uri="{9D8B030D-6E8A-4147-A177-3AD203B41FA5}">
                      <a16:colId xmlns:a16="http://schemas.microsoft.com/office/drawing/2014/main" val="3251733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8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7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54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9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9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33081"/>
                  </a:ext>
                </a:extLst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l="56289" t="32861" r="35965" b="43675"/>
          <a:stretch/>
        </p:blipFill>
        <p:spPr>
          <a:xfrm>
            <a:off x="1541040" y="1400537"/>
            <a:ext cx="910646" cy="821802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62" idx="3"/>
          </p:cNvCxnSpPr>
          <p:nvPr/>
        </p:nvCxnSpPr>
        <p:spPr>
          <a:xfrm flipV="1">
            <a:off x="2451686" y="1736202"/>
            <a:ext cx="591810" cy="7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925841" y="245640"/>
                <a:ext cx="56938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841" y="245640"/>
                <a:ext cx="5693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l="74879" t="34513" r="18328" b="43015"/>
          <a:stretch/>
        </p:blipFill>
        <p:spPr>
          <a:xfrm>
            <a:off x="1653033" y="2984361"/>
            <a:ext cx="798653" cy="787078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2375054" y="3209454"/>
            <a:ext cx="591810" cy="75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Table 66"/>
          <p:cNvGraphicFramePr>
            <a:graphicFrameLocks noGrp="1"/>
          </p:cNvGraphicFramePr>
          <p:nvPr>
            <p:extLst/>
          </p:nvPr>
        </p:nvGraphicFramePr>
        <p:xfrm>
          <a:off x="7663724" y="1124779"/>
          <a:ext cx="61915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154">
                  <a:extLst>
                    <a:ext uri="{9D8B030D-6E8A-4147-A177-3AD203B41FA5}">
                      <a16:colId xmlns:a16="http://schemas.microsoft.com/office/drawing/2014/main" val="2912855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8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7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54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9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9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330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663724" y="307195"/>
                <a:ext cx="6094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724" y="307195"/>
                <a:ext cx="60946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7300732" y="2118227"/>
            <a:ext cx="55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3186" y="2344089"/>
            <a:ext cx="55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8892339" y="1124779"/>
          <a:ext cx="123718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81">
                  <a:extLst>
                    <a:ext uri="{9D8B030D-6E8A-4147-A177-3AD203B41FA5}">
                      <a16:colId xmlns:a16="http://schemas.microsoft.com/office/drawing/2014/main" val="2912855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8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7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54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9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168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1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-623019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39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733081"/>
                  </a:ext>
                </a:extLst>
              </a:tr>
            </a:tbl>
          </a:graphicData>
        </a:graphic>
      </p:graphicFrame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96" y="4891451"/>
            <a:ext cx="6126480" cy="182518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/>
          <a:srcRect l="947" t="38473" r="92871" b="42114"/>
          <a:stretch/>
        </p:blipFill>
        <p:spPr>
          <a:xfrm>
            <a:off x="1707205" y="3931836"/>
            <a:ext cx="726830" cy="679938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2381769" y="4256265"/>
            <a:ext cx="644076" cy="1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30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Tradeoff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3" y="939672"/>
            <a:ext cx="6126480" cy="182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83" y="3119474"/>
            <a:ext cx="6680520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23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594601"/>
            <a:ext cx="5455920" cy="401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96506"/>
            <a:ext cx="5369240" cy="254293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72480" y="3139440"/>
            <a:ext cx="27432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4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33" y="966874"/>
            <a:ext cx="5408583" cy="4466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" y="4602479"/>
            <a:ext cx="606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True Positive Rate(TPR) – 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False Positive Rate(FPR) = FP/(FP + TN)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111580"/>
            <a:ext cx="5412150" cy="3110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62005" y="3716124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Area Under the Curve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(AUC)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9230587">
            <a:off x="8533980" y="230171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Random classifier</a:t>
            </a:r>
            <a:endParaRPr lang="en-US" dirty="0"/>
          </a:p>
        </p:txBody>
      </p:sp>
      <p:sp>
        <p:nvSpPr>
          <p:cNvPr id="3" name="AutoShape 3" descr="ms-local-stream://EpubReader_364A07F2E97F45598B8C5F12FF2F169F/Content/OEBPS/assets/mlst_0307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64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Validation</a:t>
            </a:r>
          </a:p>
        </p:txBody>
      </p:sp>
      <p:sp>
        <p:nvSpPr>
          <p:cNvPr id="3" name="직사각형 24"/>
          <p:cNvSpPr/>
          <p:nvPr/>
        </p:nvSpPr>
        <p:spPr>
          <a:xfrm>
            <a:off x="3293527" y="2115592"/>
            <a:ext cx="1264840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4" name="직사각형 25"/>
          <p:cNvSpPr/>
          <p:nvPr/>
        </p:nvSpPr>
        <p:spPr>
          <a:xfrm>
            <a:off x="958438" y="2212887"/>
            <a:ext cx="1264840" cy="24323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5" name="직사각형 31"/>
          <p:cNvSpPr/>
          <p:nvPr/>
        </p:nvSpPr>
        <p:spPr>
          <a:xfrm>
            <a:off x="3293527" y="4207443"/>
            <a:ext cx="1264840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6" name="직선 화살표 연결선 83"/>
          <p:cNvCxnSpPr>
            <a:stCxn id="4" idx="3"/>
          </p:cNvCxnSpPr>
          <p:nvPr/>
        </p:nvCxnSpPr>
        <p:spPr>
          <a:xfrm>
            <a:off x="2223278" y="3429080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/>
          <p:cNvSpPr/>
          <p:nvPr/>
        </p:nvSpPr>
        <p:spPr>
          <a:xfrm>
            <a:off x="10168467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" name="직사각형 31"/>
          <p:cNvSpPr/>
          <p:nvPr/>
        </p:nvSpPr>
        <p:spPr>
          <a:xfrm>
            <a:off x="10168467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24"/>
          <p:cNvSpPr/>
          <p:nvPr/>
        </p:nvSpPr>
        <p:spPr>
          <a:xfrm>
            <a:off x="8076616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0" name="직사각형 31"/>
          <p:cNvSpPr/>
          <p:nvPr/>
        </p:nvSpPr>
        <p:spPr>
          <a:xfrm>
            <a:off x="8076616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1" name="직선 화살표 연결선 83"/>
          <p:cNvCxnSpPr>
            <a:stCxn id="3" idx="3"/>
          </p:cNvCxnSpPr>
          <p:nvPr/>
        </p:nvCxnSpPr>
        <p:spPr>
          <a:xfrm>
            <a:off x="4558368" y="3088546"/>
            <a:ext cx="731371" cy="43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83"/>
          <p:cNvCxnSpPr/>
          <p:nvPr/>
        </p:nvCxnSpPr>
        <p:spPr>
          <a:xfrm>
            <a:off x="9118655" y="3088418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</p:cNvCxnSpPr>
          <p:nvPr/>
        </p:nvCxnSpPr>
        <p:spPr>
          <a:xfrm flipV="1">
            <a:off x="4558368" y="3092943"/>
            <a:ext cx="731371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0" idx="1"/>
          </p:cNvCxnSpPr>
          <p:nvPr/>
        </p:nvCxnSpPr>
        <p:spPr>
          <a:xfrm>
            <a:off x="7332941" y="3092943"/>
            <a:ext cx="743674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83"/>
          <p:cNvCxnSpPr/>
          <p:nvPr/>
        </p:nvCxnSpPr>
        <p:spPr>
          <a:xfrm>
            <a:off x="7346900" y="3088546"/>
            <a:ext cx="67953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83"/>
          <p:cNvCxnSpPr/>
          <p:nvPr/>
        </p:nvCxnSpPr>
        <p:spPr>
          <a:xfrm>
            <a:off x="9118655" y="4450682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1697" y="2485622"/>
            <a:ext cx="1021602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0922" y="3818261"/>
            <a:ext cx="1177841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Validation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9" name="직사각형 24"/>
          <p:cNvSpPr/>
          <p:nvPr/>
        </p:nvSpPr>
        <p:spPr>
          <a:xfrm>
            <a:off x="5308774" y="2436549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72050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940156" y="2248509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2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2405135" y="2374802"/>
            <a:ext cx="1187384" cy="222105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25" name="직사각형 25"/>
          <p:cNvSpPr/>
          <p:nvPr/>
        </p:nvSpPr>
        <p:spPr>
          <a:xfrm>
            <a:off x="578391" y="2374802"/>
            <a:ext cx="1187384" cy="2776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29" name="직사각형 31"/>
          <p:cNvSpPr/>
          <p:nvPr/>
        </p:nvSpPr>
        <p:spPr>
          <a:xfrm>
            <a:off x="240513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3" name="직사각형 42">
            <a:extLst>
              <a:ext uri="{FF2B5EF4-FFF2-40B4-BE49-F238E27FC236}">
                <a16:creationId xmlns:a16="http://schemas.microsoft.com/office/drawing/2014/main" id="{FEF39F46-B67E-40EE-9BAC-92DBAF7800EA}"/>
              </a:ext>
            </a:extLst>
          </p:cNvPr>
          <p:cNvSpPr/>
          <p:nvPr/>
        </p:nvSpPr>
        <p:spPr>
          <a:xfrm>
            <a:off x="924766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58" name="직사각형 42">
            <a:extLst>
              <a:ext uri="{FF2B5EF4-FFF2-40B4-BE49-F238E27FC236}">
                <a16:creationId xmlns:a16="http://schemas.microsoft.com/office/drawing/2014/main" id="{1380B680-A657-4D0C-B989-5064B4721620}"/>
              </a:ext>
            </a:extLst>
          </p:cNvPr>
          <p:cNvSpPr/>
          <p:nvPr/>
        </p:nvSpPr>
        <p:spPr>
          <a:xfrm>
            <a:off x="10650024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71" name="직선 화살표 연결선 83">
            <a:extLst>
              <a:ext uri="{FF2B5EF4-FFF2-40B4-BE49-F238E27FC236}">
                <a16:creationId xmlns:a16="http://schemas.microsoft.com/office/drawing/2014/main" id="{69343EB7-4AAE-4262-B875-0549C7741F89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 flipV="1">
            <a:off x="3592519" y="4873486"/>
            <a:ext cx="17133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3">
            <a:extLst>
              <a:ext uri="{FF2B5EF4-FFF2-40B4-BE49-F238E27FC236}">
                <a16:creationId xmlns:a16="http://schemas.microsoft.com/office/drawing/2014/main" id="{EA295A74-6F5F-41E1-BF20-F2E9F077E637}"/>
              </a:ext>
            </a:extLst>
          </p:cNvPr>
          <p:cNvCxnSpPr>
            <a:cxnSpLocks/>
            <a:stCxn id="75" idx="3"/>
            <a:endCxn id="23" idx="1"/>
          </p:cNvCxnSpPr>
          <p:nvPr/>
        </p:nvCxnSpPr>
        <p:spPr>
          <a:xfrm>
            <a:off x="7278333" y="4873486"/>
            <a:ext cx="196933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24">
            <a:extLst>
              <a:ext uri="{FF2B5EF4-FFF2-40B4-BE49-F238E27FC236}">
                <a16:creationId xmlns:a16="http://schemas.microsoft.com/office/drawing/2014/main" id="{7F29B1F6-AE30-4193-A875-08F152146CF1}"/>
              </a:ext>
            </a:extLst>
          </p:cNvPr>
          <p:cNvSpPr/>
          <p:nvPr/>
        </p:nvSpPr>
        <p:spPr>
          <a:xfrm>
            <a:off x="5305871" y="4210720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76" name="Elbow Connector 12">
            <a:extLst>
              <a:ext uri="{FF2B5EF4-FFF2-40B4-BE49-F238E27FC236}">
                <a16:creationId xmlns:a16="http://schemas.microsoft.com/office/drawing/2014/main" id="{CE49027D-7BA7-4664-A125-99951FEEAF6E}"/>
              </a:ext>
            </a:extLst>
          </p:cNvPr>
          <p:cNvCxnSpPr>
            <a:cxnSpLocks/>
            <a:stCxn id="22" idx="3"/>
            <a:endCxn id="75" idx="0"/>
          </p:cNvCxnSpPr>
          <p:nvPr/>
        </p:nvCxnSpPr>
        <p:spPr>
          <a:xfrm>
            <a:off x="3592519" y="3485329"/>
            <a:ext cx="2699583" cy="72539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7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9" y="2886710"/>
            <a:ext cx="3657600" cy="227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89" y="2895600"/>
            <a:ext cx="3657600" cy="1950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69" y="2886710"/>
            <a:ext cx="3657600" cy="1968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4846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learning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9014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Large learning rate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47" y="1356243"/>
            <a:ext cx="4757284" cy="4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5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8391" y="2374797"/>
            <a:ext cx="11259017" cy="2776321"/>
            <a:chOff x="395536" y="1290243"/>
            <a:chExt cx="8876330" cy="1800203"/>
          </a:xfrm>
        </p:grpSpPr>
        <p:sp>
          <p:nvSpPr>
            <p:cNvPr id="22" name="직사각형 24"/>
            <p:cNvSpPr/>
            <p:nvPr/>
          </p:nvSpPr>
          <p:spPr>
            <a:xfrm>
              <a:off x="1835696" y="129024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5" name="직사각형 25"/>
            <p:cNvSpPr/>
            <p:nvPr/>
          </p:nvSpPr>
          <p:spPr>
            <a:xfrm>
              <a:off x="395536" y="1290246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26" name="직사각형 28"/>
            <p:cNvSpPr/>
            <p:nvPr/>
          </p:nvSpPr>
          <p:spPr>
            <a:xfrm>
              <a:off x="2879812" y="129024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7" name="직사각형 29"/>
            <p:cNvSpPr/>
            <p:nvPr/>
          </p:nvSpPr>
          <p:spPr>
            <a:xfrm>
              <a:off x="287981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28" name="직사각형 30"/>
            <p:cNvSpPr/>
            <p:nvPr/>
          </p:nvSpPr>
          <p:spPr>
            <a:xfrm>
              <a:off x="2879812" y="273040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31"/>
            <p:cNvSpPr/>
            <p:nvPr/>
          </p:nvSpPr>
          <p:spPr>
            <a:xfrm>
              <a:off x="1835696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0" name="직사각형 33"/>
            <p:cNvSpPr/>
            <p:nvPr/>
          </p:nvSpPr>
          <p:spPr>
            <a:xfrm>
              <a:off x="3923928" y="129024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1" name="직사각형 34"/>
            <p:cNvSpPr/>
            <p:nvPr/>
          </p:nvSpPr>
          <p:spPr>
            <a:xfrm>
              <a:off x="3923928" y="2010326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2" name="직사각형 35"/>
            <p:cNvSpPr/>
            <p:nvPr/>
          </p:nvSpPr>
          <p:spPr>
            <a:xfrm>
              <a:off x="3923928" y="237036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7"/>
            <p:cNvSpPr/>
            <p:nvPr/>
          </p:nvSpPr>
          <p:spPr>
            <a:xfrm>
              <a:off x="4968044" y="129024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8"/>
            <p:cNvSpPr/>
            <p:nvPr/>
          </p:nvSpPr>
          <p:spPr>
            <a:xfrm>
              <a:off x="4968044" y="1650286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5" name="직사각형 41"/>
            <p:cNvSpPr/>
            <p:nvPr/>
          </p:nvSpPr>
          <p:spPr>
            <a:xfrm>
              <a:off x="4968044" y="201032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6" name="직사각형 42"/>
            <p:cNvSpPr/>
            <p:nvPr/>
          </p:nvSpPr>
          <p:spPr>
            <a:xfrm>
              <a:off x="6012160" y="1290246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7" name="직사각형 46"/>
            <p:cNvSpPr/>
            <p:nvPr/>
          </p:nvSpPr>
          <p:spPr>
            <a:xfrm>
              <a:off x="6012160" y="165028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3" name="직사각형 42">
              <a:extLst>
                <a:ext uri="{FF2B5EF4-FFF2-40B4-BE49-F238E27FC236}">
                  <a16:creationId xmlns:a16="http://schemas.microsoft.com/office/drawing/2014/main" id="{FEF39F46-B67E-40EE-9BAC-92DBAF7800EA}"/>
                </a:ext>
              </a:extLst>
            </p:cNvPr>
            <p:cNvSpPr/>
            <p:nvPr/>
          </p:nvSpPr>
          <p:spPr>
            <a:xfrm>
              <a:off x="7230177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58" name="직사각형 42">
              <a:extLst>
                <a:ext uri="{FF2B5EF4-FFF2-40B4-BE49-F238E27FC236}">
                  <a16:creationId xmlns:a16="http://schemas.microsoft.com/office/drawing/2014/main" id="{1380B680-A657-4D0C-B989-5064B4721620}"/>
                </a:ext>
              </a:extLst>
            </p:cNvPr>
            <p:cNvSpPr/>
            <p:nvPr/>
          </p:nvSpPr>
          <p:spPr>
            <a:xfrm>
              <a:off x="8335762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59" name="직사각형 42">
              <a:extLst>
                <a:ext uri="{FF2B5EF4-FFF2-40B4-BE49-F238E27FC236}">
                  <a16:creationId xmlns:a16="http://schemas.microsoft.com/office/drawing/2014/main" id="{3984E846-039E-4283-AB49-429A4CC248A8}"/>
                </a:ext>
              </a:extLst>
            </p:cNvPr>
            <p:cNvSpPr/>
            <p:nvPr/>
          </p:nvSpPr>
          <p:spPr>
            <a:xfrm>
              <a:off x="7230177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0" name="직사각형 42">
              <a:extLst>
                <a:ext uri="{FF2B5EF4-FFF2-40B4-BE49-F238E27FC236}">
                  <a16:creationId xmlns:a16="http://schemas.microsoft.com/office/drawing/2014/main" id="{E360DECD-5967-4FE3-8AF4-0EC7FEEBFB7D}"/>
                </a:ext>
              </a:extLst>
            </p:cNvPr>
            <p:cNvSpPr/>
            <p:nvPr/>
          </p:nvSpPr>
          <p:spPr>
            <a:xfrm>
              <a:off x="833576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1" name="직사각형 42">
              <a:extLst>
                <a:ext uri="{FF2B5EF4-FFF2-40B4-BE49-F238E27FC236}">
                  <a16:creationId xmlns:a16="http://schemas.microsoft.com/office/drawing/2014/main" id="{631BB7DF-4643-45AB-88B4-F3C4DF276692}"/>
                </a:ext>
              </a:extLst>
            </p:cNvPr>
            <p:cNvSpPr/>
            <p:nvPr/>
          </p:nvSpPr>
          <p:spPr>
            <a:xfrm>
              <a:off x="7230177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2" name="직사각형 42">
              <a:extLst>
                <a:ext uri="{FF2B5EF4-FFF2-40B4-BE49-F238E27FC236}">
                  <a16:creationId xmlns:a16="http://schemas.microsoft.com/office/drawing/2014/main" id="{A620ABA0-19E0-424A-9782-C713E446F567}"/>
                </a:ext>
              </a:extLst>
            </p:cNvPr>
            <p:cNvSpPr/>
            <p:nvPr/>
          </p:nvSpPr>
          <p:spPr>
            <a:xfrm>
              <a:off x="8335762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7" name="직사각형 42">
              <a:extLst>
                <a:ext uri="{FF2B5EF4-FFF2-40B4-BE49-F238E27FC236}">
                  <a16:creationId xmlns:a16="http://schemas.microsoft.com/office/drawing/2014/main" id="{0DCA80B1-77D1-407F-9077-541C7DCD6DE3}"/>
                </a:ext>
              </a:extLst>
            </p:cNvPr>
            <p:cNvSpPr/>
            <p:nvPr/>
          </p:nvSpPr>
          <p:spPr>
            <a:xfrm>
              <a:off x="7230177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8" name="직사각형 42">
              <a:extLst>
                <a:ext uri="{FF2B5EF4-FFF2-40B4-BE49-F238E27FC236}">
                  <a16:creationId xmlns:a16="http://schemas.microsoft.com/office/drawing/2014/main" id="{D00C1E3A-CDEF-4A56-B2E1-D027ED2A3BC1}"/>
                </a:ext>
              </a:extLst>
            </p:cNvPr>
            <p:cNvSpPr/>
            <p:nvPr/>
          </p:nvSpPr>
          <p:spPr>
            <a:xfrm>
              <a:off x="8335762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9" name="직사각형 42">
              <a:extLst>
                <a:ext uri="{FF2B5EF4-FFF2-40B4-BE49-F238E27FC236}">
                  <a16:creationId xmlns:a16="http://schemas.microsoft.com/office/drawing/2014/main" id="{032F58C1-1BDE-4857-9CA1-3E00FFEFC980}"/>
                </a:ext>
              </a:extLst>
            </p:cNvPr>
            <p:cNvSpPr/>
            <p:nvPr/>
          </p:nvSpPr>
          <p:spPr>
            <a:xfrm>
              <a:off x="7230177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직사각형 42">
              <a:extLst>
                <a:ext uri="{FF2B5EF4-FFF2-40B4-BE49-F238E27FC236}">
                  <a16:creationId xmlns:a16="http://schemas.microsoft.com/office/drawing/2014/main" id="{B9D64097-DADF-4376-B063-DC7B36D5DCCE}"/>
                </a:ext>
              </a:extLst>
            </p:cNvPr>
            <p:cNvSpPr/>
            <p:nvPr/>
          </p:nvSpPr>
          <p:spPr>
            <a:xfrm>
              <a:off x="8335762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</p:grp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39" name="직선 화살표 연결선 83">
            <a:extLst>
              <a:ext uri="{FF2B5EF4-FFF2-40B4-BE49-F238E27FC236}">
                <a16:creationId xmlns:a16="http://schemas.microsoft.com/office/drawing/2014/main" id="{D9215938-C51E-49CA-8D13-D3258C23711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8890078" y="3762959"/>
            <a:ext cx="35758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A6238B5-FB80-4474-95CD-C449D828311B}"/>
              </a:ext>
            </a:extLst>
          </p:cNvPr>
          <p:cNvSpPr/>
          <p:nvPr/>
        </p:nvSpPr>
        <p:spPr>
          <a:xfrm>
            <a:off x="10318459" y="5394121"/>
            <a:ext cx="446061" cy="201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8198-14E7-4CD5-A839-1B89B7C8CC49}"/>
              </a:ext>
            </a:extLst>
          </p:cNvPr>
          <p:cNvSpPr txBox="1"/>
          <p:nvPr/>
        </p:nvSpPr>
        <p:spPr>
          <a:xfrm>
            <a:off x="9778542" y="5626219"/>
            <a:ext cx="19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Estimate Model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4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1812544"/>
            <a:ext cx="6309360" cy="36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21014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78" y="1095056"/>
            <a:ext cx="3686584" cy="67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93" y="1199881"/>
            <a:ext cx="4219032" cy="4337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7258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21011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21011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7006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13397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34652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30611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34296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0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6752</TotalTime>
  <Words>2794</Words>
  <Application>Microsoft Office PowerPoint</Application>
  <PresentationFormat>와이드스크린</PresentationFormat>
  <Paragraphs>931</Paragraphs>
  <Slides>70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HY견고딕</vt:lpstr>
      <vt:lpstr>맑은 고딕</vt:lpstr>
      <vt:lpstr>Arial</vt:lpstr>
      <vt:lpstr>Calibri</vt:lpstr>
      <vt:lpstr>Cambria Math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3. Linear/Logistic Regression</vt:lpstr>
      <vt:lpstr>Linear Regression</vt:lpstr>
      <vt:lpstr>Gradient Descent</vt:lpstr>
      <vt:lpstr>Learning Rate</vt:lpstr>
      <vt:lpstr>Gradient Descent</vt:lpstr>
      <vt:lpstr>Types of Gradient Descent</vt:lpstr>
      <vt:lpstr>Types of Gradient Descent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Supervised Learning Workflow</vt:lpstr>
      <vt:lpstr>Cross-Validation</vt:lpstr>
      <vt:lpstr>Cross-Validation</vt:lpstr>
      <vt:lpstr>Cross-Validation</vt:lpstr>
      <vt:lpstr>Cross-Validation</vt:lpstr>
      <vt:lpstr>Underfitting and Overfitting</vt:lpstr>
      <vt:lpstr>Underfitting and Overfitting</vt:lpstr>
      <vt:lpstr>Regularization</vt:lpstr>
      <vt:lpstr>Logistic Regression</vt:lpstr>
      <vt:lpstr>Logistic Regression</vt:lpstr>
      <vt:lpstr>Logistic Regression</vt:lpstr>
      <vt:lpstr>Logistic Regression</vt:lpstr>
      <vt:lpstr>Lasso vs. Ridge</vt:lpstr>
      <vt:lpstr>Lasso vs. Ridge</vt:lpstr>
      <vt:lpstr>4. Support Vector Machines</vt:lpstr>
      <vt:lpstr>Support Vector Machine (SVM)</vt:lpstr>
      <vt:lpstr>Maximizing the margin (aka street width)</vt:lpstr>
      <vt:lpstr>Maximizing the margin (aka street width)</vt:lpstr>
      <vt:lpstr>Margin Violations</vt:lpstr>
      <vt:lpstr>Margin Violations</vt:lpstr>
      <vt:lpstr>Margin Violations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Nonlinear SVM Classification</vt:lpstr>
      <vt:lpstr>Nonlinear SVM Classification</vt:lpstr>
      <vt:lpstr>Nonlinear SVM Classification</vt:lpstr>
      <vt:lpstr>Nonlinear SVM Classification</vt:lpstr>
      <vt:lpstr>Nonlinear SVM Classification</vt:lpstr>
      <vt:lpstr>Kernel Trick</vt:lpstr>
      <vt:lpstr>Kernel Trick</vt:lpstr>
      <vt:lpstr>SVM Regression</vt:lpstr>
      <vt:lpstr>SVM Regression</vt:lpstr>
      <vt:lpstr>5. Model Evaluation</vt:lpstr>
      <vt:lpstr>Regression vs. Classification</vt:lpstr>
      <vt:lpstr>Performance Measure</vt:lpstr>
      <vt:lpstr>Confusion Matrix</vt:lpstr>
      <vt:lpstr>Confusion Matrix</vt:lpstr>
      <vt:lpstr>Confusion Matrix Example</vt:lpstr>
      <vt:lpstr>Precision vs. Recall</vt:lpstr>
      <vt:lpstr>Precision vs. Recall</vt:lpstr>
      <vt:lpstr>Precision/Recall Tradeoff</vt:lpstr>
      <vt:lpstr>Linear Classifier</vt:lpstr>
      <vt:lpstr>Linear Classifier</vt:lpstr>
      <vt:lpstr>Linear Classifier</vt:lpstr>
      <vt:lpstr>Precision/Recall Tradeoff</vt:lpstr>
      <vt:lpstr>Precision vs. Recall</vt:lpstr>
      <vt:lpstr>The ROC Curve</vt:lpstr>
      <vt:lpstr>Single Validation</vt:lpstr>
      <vt:lpstr>k-fold Cross Validation</vt:lpstr>
      <vt:lpstr>k-fold Cross Validation</vt:lpstr>
      <vt:lpstr>k-fold Cross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yonggyu</cp:lastModifiedBy>
  <cp:revision>153</cp:revision>
  <dcterms:created xsi:type="dcterms:W3CDTF">2018-01-01T15:52:30Z</dcterms:created>
  <dcterms:modified xsi:type="dcterms:W3CDTF">2018-02-16T15:14:20Z</dcterms:modified>
</cp:coreProperties>
</file>